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64" r:id="rId2"/>
    <p:sldId id="256" r:id="rId3"/>
    <p:sldId id="257" r:id="rId4"/>
    <p:sldId id="259" r:id="rId5"/>
    <p:sldId id="261" r:id="rId6"/>
    <p:sldId id="262" r:id="rId7"/>
    <p:sldId id="263" r:id="rId8"/>
  </p:sldIdLst>
  <p:sldSz cx="14630400" cy="8229600"/>
  <p:notesSz cx="8229600" cy="14630400"/>
  <p:embeddedFontLst>
    <p:embeddedFont>
      <p:font typeface="Tomorrow" panose="020B0604020202020204" charset="0"/>
      <p:regular r:id="rId10"/>
    </p:embeddedFont>
    <p:embeddedFont>
      <p:font typeface="Tomorrow Semi Bold"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317" autoAdjust="0"/>
    <p:restoredTop sz="94610"/>
  </p:normalViewPr>
  <p:slideViewPr>
    <p:cSldViewPr snapToGrid="0" snapToObjects="1">
      <p:cViewPr varScale="1">
        <p:scale>
          <a:sx n="76" d="100"/>
          <a:sy n="76" d="100"/>
        </p:scale>
        <p:origin x="72" y="1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4105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C5AC5EB-063D-7C30-4544-79B36C0EFE1B}"/>
              </a:ext>
            </a:extLst>
          </p:cNvPr>
          <p:cNvSpPr txBox="1"/>
          <p:nvPr/>
        </p:nvSpPr>
        <p:spPr>
          <a:xfrm>
            <a:off x="3562350" y="1162050"/>
            <a:ext cx="8658224" cy="1046440"/>
          </a:xfrm>
          <a:prstGeom prst="rect">
            <a:avLst/>
          </a:prstGeom>
          <a:noFill/>
        </p:spPr>
        <p:txBody>
          <a:bodyPr wrap="square" rtlCol="0">
            <a:spAutoFit/>
          </a:bodyPr>
          <a:lstStyle/>
          <a:p>
            <a:r>
              <a:rPr lang="en-IN" sz="4400" b="1" dirty="0">
                <a:latin typeface="Tomorrow Semi Bold" panose="020B0604020202020204" charset="0"/>
                <a:cs typeface="Times New Roman" panose="02020603050405020304" pitchFamily="18" charset="0"/>
              </a:rPr>
              <a:t>CS4306-Core Course Project</a:t>
            </a:r>
          </a:p>
          <a:p>
            <a:endParaRPr lang="en-IN" dirty="0"/>
          </a:p>
        </p:txBody>
      </p:sp>
      <p:sp>
        <p:nvSpPr>
          <p:cNvPr id="5" name="TextBox 4">
            <a:extLst>
              <a:ext uri="{FF2B5EF4-FFF2-40B4-BE49-F238E27FC236}">
                <a16:creationId xmlns:a16="http://schemas.microsoft.com/office/drawing/2014/main" id="{587A8566-05AB-0737-66CE-F83B9318DFAD}"/>
              </a:ext>
            </a:extLst>
          </p:cNvPr>
          <p:cNvSpPr txBox="1"/>
          <p:nvPr/>
        </p:nvSpPr>
        <p:spPr>
          <a:xfrm>
            <a:off x="1514475" y="2619375"/>
            <a:ext cx="11820525" cy="954107"/>
          </a:xfrm>
          <a:prstGeom prst="rect">
            <a:avLst/>
          </a:prstGeom>
          <a:noFill/>
        </p:spPr>
        <p:txBody>
          <a:bodyPr wrap="square" rtlCol="0">
            <a:spAutoFit/>
          </a:bodyPr>
          <a:lstStyle/>
          <a:p>
            <a:pPr algn="ctr"/>
            <a:r>
              <a:rPr lang="en-US" sz="2800" dirty="0">
                <a:latin typeface="Tomorrow" panose="020B0604020202020204" charset="0"/>
              </a:rPr>
              <a:t>IoT-based tracking and monitoring to optimize long-haul commercial truck usage for postal/logistics</a:t>
            </a:r>
            <a:endParaRPr lang="en-IN" sz="2800" dirty="0">
              <a:latin typeface="Tomorrow" panose="020B0604020202020204" charset="0"/>
            </a:endParaRPr>
          </a:p>
        </p:txBody>
      </p:sp>
      <p:sp>
        <p:nvSpPr>
          <p:cNvPr id="6" name="TextBox 5">
            <a:extLst>
              <a:ext uri="{FF2B5EF4-FFF2-40B4-BE49-F238E27FC236}">
                <a16:creationId xmlns:a16="http://schemas.microsoft.com/office/drawing/2014/main" id="{FA26C219-EE98-F24E-5DBE-57AC806115EC}"/>
              </a:ext>
            </a:extLst>
          </p:cNvPr>
          <p:cNvSpPr txBox="1"/>
          <p:nvPr/>
        </p:nvSpPr>
        <p:spPr>
          <a:xfrm>
            <a:off x="6734175" y="4619625"/>
            <a:ext cx="7267575" cy="1754326"/>
          </a:xfrm>
          <a:prstGeom prst="rect">
            <a:avLst/>
          </a:prstGeom>
          <a:noFill/>
        </p:spPr>
        <p:txBody>
          <a:bodyPr wrap="square" rtlCol="0">
            <a:spAutoFit/>
          </a:bodyPr>
          <a:lstStyle/>
          <a:p>
            <a:r>
              <a:rPr lang="en-IN" dirty="0">
                <a:latin typeface="Tomorrow" panose="020B0604020202020204" charset="0"/>
              </a:rPr>
              <a:t>Team Members :</a:t>
            </a:r>
            <a:br>
              <a:rPr lang="en-IN" dirty="0">
                <a:latin typeface="Tomorrow" panose="020B0604020202020204" charset="0"/>
              </a:rPr>
            </a:br>
            <a:br>
              <a:rPr lang="en-IN" dirty="0">
                <a:latin typeface="Tomorrow" panose="020B0604020202020204" charset="0"/>
              </a:rPr>
            </a:br>
            <a:r>
              <a:rPr lang="en-IN" dirty="0">
                <a:latin typeface="Tomorrow" panose="020B0604020202020204" charset="0"/>
              </a:rPr>
              <a:t>AKASH KUMAR GOUDA – 24CS0038</a:t>
            </a:r>
          </a:p>
          <a:p>
            <a:endParaRPr lang="en-IN" dirty="0">
              <a:latin typeface="Tomorrow" panose="020B0604020202020204" charset="0"/>
            </a:endParaRPr>
          </a:p>
          <a:p>
            <a:r>
              <a:rPr lang="en-IN" dirty="0">
                <a:latin typeface="Tomorrow" panose="020B0604020202020204" charset="0"/>
              </a:rPr>
              <a:t>AADHISH S – 24CS0012</a:t>
            </a:r>
            <a:br>
              <a:rPr lang="en-IN" dirty="0">
                <a:latin typeface="Tomorrow" panose="020B0604020202020204" charset="0"/>
              </a:rPr>
            </a:br>
            <a:endParaRPr lang="en-IN" dirty="0">
              <a:latin typeface="Tomorrow" panose="020B0604020202020204" charset="0"/>
            </a:endParaRPr>
          </a:p>
        </p:txBody>
      </p:sp>
      <p:sp>
        <p:nvSpPr>
          <p:cNvPr id="2" name="TextBox 1">
            <a:extLst>
              <a:ext uri="{FF2B5EF4-FFF2-40B4-BE49-F238E27FC236}">
                <a16:creationId xmlns:a16="http://schemas.microsoft.com/office/drawing/2014/main" id="{3A96C41D-E7C0-71D4-A595-E97F0167320F}"/>
              </a:ext>
            </a:extLst>
          </p:cNvPr>
          <p:cNvSpPr txBox="1"/>
          <p:nvPr/>
        </p:nvSpPr>
        <p:spPr>
          <a:xfrm>
            <a:off x="12164367" y="7737731"/>
            <a:ext cx="2341266" cy="369332"/>
          </a:xfrm>
          <a:prstGeom prst="rect">
            <a:avLst/>
          </a:prstGeom>
          <a:solidFill>
            <a:schemeClr val="bg1"/>
          </a:solidFill>
        </p:spPr>
        <p:txBody>
          <a:bodyPr wrap="square" rtlCol="0">
            <a:spAutoFit/>
          </a:bodyPr>
          <a:lstStyle/>
          <a:p>
            <a:endParaRPr lang="en-IN" dirty="0">
              <a:solidFill>
                <a:schemeClr val="bg1"/>
              </a:solidFill>
            </a:endParaRPr>
          </a:p>
        </p:txBody>
      </p:sp>
    </p:spTree>
    <p:extLst>
      <p:ext uri="{BB962C8B-B14F-4D97-AF65-F5344CB8AC3E}">
        <p14:creationId xmlns:p14="http://schemas.microsoft.com/office/powerpoint/2010/main" val="94702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400776"/>
            <a:ext cx="7556421" cy="1860233"/>
          </a:xfrm>
          <a:prstGeom prst="rect">
            <a:avLst/>
          </a:prstGeom>
          <a:noFill/>
          <a:ln/>
        </p:spPr>
        <p:txBody>
          <a:bodyPr wrap="squar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Optimizing Long-Haul Truck Usage: An IoT-Driven Approach</a:t>
            </a:r>
            <a:endParaRPr lang="en-US" sz="3900" dirty="0"/>
          </a:p>
        </p:txBody>
      </p:sp>
      <p:sp>
        <p:nvSpPr>
          <p:cNvPr id="4" name="Text 1"/>
          <p:cNvSpPr/>
          <p:nvPr/>
        </p:nvSpPr>
        <p:spPr>
          <a:xfrm>
            <a:off x="793790" y="4558665"/>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This presentation outlines an innovative approach to revolutionize postal and logistics operations through IoT-driven real-time data. We aim to enhance efficiency, significantly reduce costs, and improve service delivery within the Indian freight logistics market, valued at over $800 billion annually.</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3" name="Text 0"/>
          <p:cNvSpPr/>
          <p:nvPr/>
        </p:nvSpPr>
        <p:spPr>
          <a:xfrm>
            <a:off x="720447" y="495538"/>
            <a:ext cx="9531906" cy="1125617"/>
          </a:xfrm>
          <a:prstGeom prst="rect">
            <a:avLst/>
          </a:prstGeom>
          <a:noFill/>
          <a:ln/>
        </p:spPr>
        <p:txBody>
          <a:bodyPr wrap="square" lIns="0" tIns="0" rIns="0" bIns="0" rtlCol="0" anchor="t"/>
          <a:lstStyle/>
          <a:p>
            <a:pPr marL="0" indent="0" algn="ctr">
              <a:lnSpc>
                <a:spcPts val="4400"/>
              </a:lnSpc>
              <a:buNone/>
            </a:pPr>
            <a:r>
              <a:rPr lang="en-US" sz="3500" dirty="0">
                <a:solidFill>
                  <a:srgbClr val="1D1D1B"/>
                </a:solidFill>
                <a:latin typeface="Tomorrow" panose="020B0604020202020204" charset="0"/>
                <a:ea typeface="Tomorrow Semi Bold" pitchFamily="34" charset="-122"/>
                <a:cs typeface="Tomorrow Semi Bold" pitchFamily="34" charset="-120"/>
              </a:rPr>
              <a:t>Problem Statement</a:t>
            </a:r>
            <a:r>
              <a:rPr lang="en-US" sz="3500" dirty="0">
                <a:solidFill>
                  <a:srgbClr val="1D1D1B"/>
                </a:solidFill>
                <a:latin typeface="Tomorrow Semi Bold" pitchFamily="34" charset="0"/>
                <a:ea typeface="Tomorrow Semi Bold" pitchFamily="34" charset="-122"/>
                <a:cs typeface="Tomorrow Semi Bold" pitchFamily="34" charset="-120"/>
              </a:rPr>
              <a:t>:</a:t>
            </a:r>
            <a:endParaRPr lang="en-US" sz="3500" dirty="0"/>
          </a:p>
        </p:txBody>
      </p:sp>
      <p:sp>
        <p:nvSpPr>
          <p:cNvPr id="17" name="TextBox 16">
            <a:extLst>
              <a:ext uri="{FF2B5EF4-FFF2-40B4-BE49-F238E27FC236}">
                <a16:creationId xmlns:a16="http://schemas.microsoft.com/office/drawing/2014/main" id="{27E2292F-6BDD-BCA9-7CD0-5FE2F9377D15}"/>
              </a:ext>
            </a:extLst>
          </p:cNvPr>
          <p:cNvSpPr txBox="1"/>
          <p:nvPr/>
        </p:nvSpPr>
        <p:spPr>
          <a:xfrm>
            <a:off x="720447" y="1718268"/>
            <a:ext cx="9531906" cy="6463308"/>
          </a:xfrm>
          <a:prstGeom prst="rect">
            <a:avLst/>
          </a:prstGeom>
          <a:noFill/>
        </p:spPr>
        <p:txBody>
          <a:bodyPr wrap="square" rtlCol="0">
            <a:spAutoFit/>
          </a:bodyPr>
          <a:lstStyle/>
          <a:p>
            <a:pPr algn="just"/>
            <a:r>
              <a:rPr lang="en-IN" dirty="0">
                <a:latin typeface="Tomorrow" panose="020B0604020202020204" charset="0"/>
              </a:rPr>
              <a:t>Nowadays, every </a:t>
            </a:r>
            <a:r>
              <a:rPr lang="en-US" dirty="0">
                <a:latin typeface="Tomorrow" panose="020B0604020202020204" charset="0"/>
              </a:rPr>
              <a:t>modern vehicle has its own sensors and in vehicle communication module for sensing data accurately, processing and making decisions. The modern developments and changes in internet of things (IoT) and cloud computing have been providing a capable prospect to resolve the increasing modern vehicle transportation problems, for predicting the traffic congestion, finding the shortest route, and vehicle security and safety. As a result, many investigators focus on intelligent transportation system (ITS) developed to improving driver’s safety, security, and convenience .</a:t>
            </a:r>
          </a:p>
          <a:p>
            <a:pPr algn="just"/>
            <a:r>
              <a:rPr lang="en-US" dirty="0">
                <a:latin typeface="Tomorrow" panose="020B0604020202020204" charset="0"/>
              </a:rPr>
              <a:t>The need for efficient goods transportation system such as real time tracking, finding the accident location and reducing financial fuel loss of trucks is rapidly increased. Two major factors that leads to financial loss for truck owners are time and cost. Time is important for goods delivery, failing which may lead to financial loss to owner as well as customer. The truck owner needs to know the accurate arrival time and destination time of the particular truck to a particular station which allows effective management and scheduling of truck for next delivery.</a:t>
            </a:r>
          </a:p>
          <a:p>
            <a:r>
              <a:rPr lang="en-US" dirty="0">
                <a:latin typeface="Tomorrow" panose="020B0604020202020204" charset="0"/>
              </a:rPr>
              <a:t>This can be overcome by using the real time tracking vehicle system . Second one is cost, in recent days fuel cost is raising constantly. Fuel cost is major impact on truck or any vehicle transportation. Fuel monitoring are main problems that most of truck companies looking to resolve. Remote monitoring and data collection systems are useful and effective tools to collect information from fuel storage tanks. The number of accidents is shooting upward daily along with the rising safety concerns while travelling. Many people life were lost every ever due to careless of drivers and others. Accident preventive mechanism prevents the possible situation that may lead to accident.</a:t>
            </a:r>
            <a:endParaRPr lang="en-IN" dirty="0">
              <a:latin typeface="Tomorrow" panose="020B060402020202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5567" y="586859"/>
            <a:ext cx="10426660" cy="566857"/>
          </a:xfrm>
          <a:prstGeom prst="rect">
            <a:avLst/>
          </a:prstGeom>
          <a:noFill/>
          <a:ln/>
        </p:spPr>
        <p:txBody>
          <a:bodyPr wrap="none" lIns="0" tIns="0" rIns="0" bIns="0" rtlCol="0" anchor="t"/>
          <a:lstStyle/>
          <a:p>
            <a:pPr marL="0" indent="0" algn="ctr">
              <a:lnSpc>
                <a:spcPts val="4450"/>
              </a:lnSpc>
              <a:buNone/>
            </a:pPr>
            <a:r>
              <a:rPr lang="en-US" sz="3550" dirty="0">
                <a:solidFill>
                  <a:srgbClr val="1D1D1B"/>
                </a:solidFill>
                <a:latin typeface="Tomorrow" panose="020B0604020202020204" charset="0"/>
                <a:ea typeface="Tomorrow Semi Bold" pitchFamily="34" charset="-122"/>
                <a:cs typeface="Tomorrow Semi Bold" pitchFamily="34" charset="-120"/>
              </a:rPr>
              <a:t>Aim &amp; Scope </a:t>
            </a:r>
            <a:endParaRPr lang="en-US" sz="3550" dirty="0">
              <a:latin typeface="Tomorrow" panose="020B0604020202020204" charset="0"/>
            </a:endParaRPr>
          </a:p>
        </p:txBody>
      </p:sp>
      <p:pic>
        <p:nvPicPr>
          <p:cNvPr id="3" name="Image 0" descr="preencoded.png"/>
          <p:cNvPicPr>
            <a:picLocks noChangeAspect="1"/>
          </p:cNvPicPr>
          <p:nvPr/>
        </p:nvPicPr>
        <p:blipFill>
          <a:blip r:embed="rId3"/>
          <a:stretch>
            <a:fillRect/>
          </a:stretch>
        </p:blipFill>
        <p:spPr>
          <a:xfrm>
            <a:off x="725567" y="1629847"/>
            <a:ext cx="5006221" cy="5006221"/>
          </a:xfrm>
          <a:prstGeom prst="rect">
            <a:avLst/>
          </a:prstGeom>
        </p:spPr>
      </p:pic>
      <p:sp>
        <p:nvSpPr>
          <p:cNvPr id="4" name="Shape 1"/>
          <p:cNvSpPr/>
          <p:nvPr/>
        </p:nvSpPr>
        <p:spPr>
          <a:xfrm>
            <a:off x="6181844" y="1629847"/>
            <a:ext cx="408146" cy="408146"/>
          </a:xfrm>
          <a:prstGeom prst="roundRect">
            <a:avLst>
              <a:gd name="adj" fmla="val 6667"/>
            </a:avLst>
          </a:prstGeom>
          <a:solidFill>
            <a:srgbClr val="F0EAEA"/>
          </a:solidFill>
          <a:ln/>
        </p:spPr>
      </p:sp>
      <p:sp>
        <p:nvSpPr>
          <p:cNvPr id="5" name="Text 2"/>
          <p:cNvSpPr/>
          <p:nvPr/>
        </p:nvSpPr>
        <p:spPr>
          <a:xfrm>
            <a:off x="6249888" y="1663898"/>
            <a:ext cx="272058" cy="340043"/>
          </a:xfrm>
          <a:prstGeom prst="rect">
            <a:avLst/>
          </a:prstGeom>
          <a:noFill/>
          <a:ln/>
        </p:spPr>
        <p:txBody>
          <a:bodyPr wrap="none" lIns="0" tIns="0" rIns="0" bIns="0" rtlCol="0" anchor="t"/>
          <a:lstStyle/>
          <a:p>
            <a:pPr marL="0" indent="0" algn="ctr">
              <a:lnSpc>
                <a:spcPts val="2100"/>
              </a:lnSpc>
              <a:buNone/>
            </a:pPr>
            <a:r>
              <a:rPr lang="en-US" sz="2100" dirty="0">
                <a:solidFill>
                  <a:srgbClr val="61615C"/>
                </a:solidFill>
                <a:latin typeface="Tomorrow Semi Bold" pitchFamily="34" charset="0"/>
                <a:ea typeface="Tomorrow Semi Bold" pitchFamily="34" charset="-122"/>
                <a:cs typeface="Tomorrow Semi Bold" pitchFamily="34" charset="-120"/>
              </a:rPr>
              <a:t>1</a:t>
            </a:r>
            <a:endParaRPr lang="en-US" sz="2100" dirty="0"/>
          </a:p>
        </p:txBody>
      </p:sp>
      <p:sp>
        <p:nvSpPr>
          <p:cNvPr id="6" name="Text 3"/>
          <p:cNvSpPr/>
          <p:nvPr/>
        </p:nvSpPr>
        <p:spPr>
          <a:xfrm>
            <a:off x="6771323" y="1692116"/>
            <a:ext cx="2267426" cy="283369"/>
          </a:xfrm>
          <a:prstGeom prst="rect">
            <a:avLst/>
          </a:prstGeom>
          <a:noFill/>
          <a:ln/>
        </p:spPr>
        <p:txBody>
          <a:bodyPr wrap="none" lIns="0" tIns="0" rIns="0" bIns="0" rtlCol="0" anchor="t"/>
          <a:lstStyle/>
          <a:p>
            <a:pPr marL="0" indent="0" algn="l">
              <a:lnSpc>
                <a:spcPts val="2200"/>
              </a:lnSpc>
              <a:buNone/>
            </a:pPr>
            <a:r>
              <a:rPr lang="en-US" sz="1750" dirty="0">
                <a:solidFill>
                  <a:schemeClr val="bg2">
                    <a:lumMod val="10000"/>
                  </a:schemeClr>
                </a:solidFill>
                <a:latin typeface="Tomorrow" panose="020B0604020202020204" charset="0"/>
                <a:ea typeface="Tomorrow Semi Bold" pitchFamily="34" charset="-122"/>
                <a:cs typeface="Tomorrow Semi Bold" pitchFamily="34" charset="-120"/>
              </a:rPr>
              <a:t>Aim</a:t>
            </a:r>
            <a:endParaRPr lang="en-US" sz="1750" dirty="0">
              <a:solidFill>
                <a:schemeClr val="bg2">
                  <a:lumMod val="10000"/>
                </a:schemeClr>
              </a:solidFill>
              <a:latin typeface="Tomorrow" panose="020B0604020202020204" charset="0"/>
            </a:endParaRPr>
          </a:p>
        </p:txBody>
      </p:sp>
      <p:sp>
        <p:nvSpPr>
          <p:cNvPr id="7" name="Text 4"/>
          <p:cNvSpPr/>
          <p:nvPr/>
        </p:nvSpPr>
        <p:spPr>
          <a:xfrm>
            <a:off x="6763821" y="2041208"/>
            <a:ext cx="7141012" cy="1473398"/>
          </a:xfrm>
          <a:prstGeom prst="rect">
            <a:avLst/>
          </a:prstGeom>
          <a:noFill/>
          <a:ln/>
        </p:spPr>
        <p:txBody>
          <a:bodyPr wrap="square" lIns="0" tIns="0" rIns="0" bIns="0" rtlCol="0" anchor="t"/>
          <a:lstStyle/>
          <a:p>
            <a:r>
              <a:rPr lang="en-US" sz="1400" dirty="0">
                <a:latin typeface="Tomorrow" panose="020B0604020202020204" charset="0"/>
              </a:rPr>
              <a:t>To develop an </a:t>
            </a:r>
            <a:r>
              <a:rPr lang="en-US" sz="1400" b="1" dirty="0">
                <a:latin typeface="Tomorrow" panose="020B0604020202020204" charset="0"/>
              </a:rPr>
              <a:t>IoT-based truck monitoring system</a:t>
            </a:r>
            <a:r>
              <a:rPr lang="en-US" sz="1400" dirty="0">
                <a:latin typeface="Tomorrow" panose="020B0604020202020204" charset="0"/>
              </a:rPr>
              <a:t> that enhances operational efficiency, safety, and cost-effectiveness in the trucking industry by enabling:</a:t>
            </a:r>
          </a:p>
          <a:p>
            <a:endParaRPr lang="en-US" sz="1400" dirty="0">
              <a:latin typeface="Tomorrow" panose="020B0604020202020204" charset="0"/>
            </a:endParaRPr>
          </a:p>
          <a:p>
            <a:pPr marL="285750" indent="-285750">
              <a:buFont typeface="Arial" panose="020B0604020202020204" pitchFamily="34" charset="0"/>
              <a:buChar char="•"/>
            </a:pPr>
            <a:r>
              <a:rPr lang="en-US" sz="1400" b="1" dirty="0">
                <a:latin typeface="Tomorrow" panose="020B0604020202020204" charset="0"/>
              </a:rPr>
              <a:t>Real-time location tracking</a:t>
            </a:r>
            <a:endParaRPr lang="en-US" sz="1400" dirty="0">
              <a:latin typeface="Tomorrow" panose="020B0604020202020204" charset="0"/>
            </a:endParaRPr>
          </a:p>
          <a:p>
            <a:pPr marL="285750" indent="-285750">
              <a:buFont typeface="Arial" panose="020B0604020202020204" pitchFamily="34" charset="0"/>
              <a:buChar char="•"/>
            </a:pPr>
            <a:r>
              <a:rPr lang="en-US" sz="1400" b="1" dirty="0">
                <a:latin typeface="Tomorrow" panose="020B0604020202020204" charset="0"/>
              </a:rPr>
              <a:t>Fuel level monitoring and leakage detection</a:t>
            </a:r>
            <a:endParaRPr lang="en-US" sz="1400" dirty="0">
              <a:latin typeface="Tomorrow" panose="020B0604020202020204" charset="0"/>
            </a:endParaRPr>
          </a:p>
          <a:p>
            <a:pPr marL="285750" indent="-285750">
              <a:buFont typeface="Arial" panose="020B0604020202020204" pitchFamily="34" charset="0"/>
              <a:buChar char="•"/>
            </a:pPr>
            <a:r>
              <a:rPr lang="en-US" sz="1400" b="1" dirty="0">
                <a:latin typeface="Tomorrow" panose="020B0604020202020204" charset="0"/>
              </a:rPr>
              <a:t>Accident detection and alerting</a:t>
            </a:r>
            <a:endParaRPr lang="en-US" sz="1400" dirty="0">
              <a:latin typeface="Tomorrow" panose="020B0604020202020204" charset="0"/>
            </a:endParaRPr>
          </a:p>
        </p:txBody>
      </p:sp>
      <p:sp>
        <p:nvSpPr>
          <p:cNvPr id="8" name="Shape 5"/>
          <p:cNvSpPr/>
          <p:nvPr/>
        </p:nvSpPr>
        <p:spPr>
          <a:xfrm>
            <a:off x="6181844" y="3656648"/>
            <a:ext cx="408146" cy="408146"/>
          </a:xfrm>
          <a:prstGeom prst="roundRect">
            <a:avLst>
              <a:gd name="adj" fmla="val 6667"/>
            </a:avLst>
          </a:prstGeom>
          <a:solidFill>
            <a:srgbClr val="F0EAEA"/>
          </a:solidFill>
          <a:ln/>
        </p:spPr>
      </p:sp>
      <p:sp>
        <p:nvSpPr>
          <p:cNvPr id="9" name="Text 6"/>
          <p:cNvSpPr/>
          <p:nvPr/>
        </p:nvSpPr>
        <p:spPr>
          <a:xfrm>
            <a:off x="6249888" y="3752850"/>
            <a:ext cx="272058" cy="340043"/>
          </a:xfrm>
          <a:prstGeom prst="rect">
            <a:avLst/>
          </a:prstGeom>
          <a:noFill/>
          <a:ln/>
        </p:spPr>
        <p:txBody>
          <a:bodyPr wrap="none" lIns="0" tIns="0" rIns="0" bIns="0" rtlCol="0" anchor="t"/>
          <a:lstStyle/>
          <a:p>
            <a:pPr marL="0" indent="0" algn="ctr">
              <a:lnSpc>
                <a:spcPts val="2100"/>
              </a:lnSpc>
              <a:buNone/>
            </a:pPr>
            <a:r>
              <a:rPr lang="en-US" sz="2100" dirty="0">
                <a:solidFill>
                  <a:srgbClr val="61615C"/>
                </a:solidFill>
                <a:latin typeface="Tomorrow Semi Bold" pitchFamily="34" charset="0"/>
                <a:ea typeface="Tomorrow Semi Bold" pitchFamily="34" charset="-122"/>
                <a:cs typeface="Tomorrow Semi Bold" pitchFamily="34" charset="-120"/>
              </a:rPr>
              <a:t>2</a:t>
            </a:r>
            <a:endParaRPr lang="en-US" sz="2100" dirty="0"/>
          </a:p>
        </p:txBody>
      </p:sp>
      <p:sp>
        <p:nvSpPr>
          <p:cNvPr id="10" name="Text 7"/>
          <p:cNvSpPr/>
          <p:nvPr/>
        </p:nvSpPr>
        <p:spPr>
          <a:xfrm>
            <a:off x="6771323" y="3752850"/>
            <a:ext cx="2267426" cy="457200"/>
          </a:xfrm>
          <a:prstGeom prst="rect">
            <a:avLst/>
          </a:prstGeom>
          <a:noFill/>
          <a:ln/>
        </p:spPr>
        <p:txBody>
          <a:bodyPr wrap="none" lIns="0" tIns="0" rIns="0" bIns="0" rtlCol="0" anchor="t"/>
          <a:lstStyle/>
          <a:p>
            <a:pPr marL="0" indent="0" algn="l">
              <a:lnSpc>
                <a:spcPts val="2200"/>
              </a:lnSpc>
              <a:buNone/>
            </a:pPr>
            <a:r>
              <a:rPr lang="en-US" sz="1750" dirty="0">
                <a:latin typeface="Tomorrow" panose="020B0604020202020204" charset="0"/>
                <a:ea typeface="Tomorrow Semi Bold" pitchFamily="34" charset="-122"/>
                <a:cs typeface="Tomorrow Semi Bold" pitchFamily="34" charset="-120"/>
              </a:rPr>
              <a:t>Scope</a:t>
            </a:r>
            <a:endParaRPr lang="en-US" sz="1750" dirty="0">
              <a:latin typeface="Tomorrow" panose="020B0604020202020204" charset="0"/>
            </a:endParaRPr>
          </a:p>
        </p:txBody>
      </p:sp>
      <p:sp>
        <p:nvSpPr>
          <p:cNvPr id="11" name="Text 8"/>
          <p:cNvSpPr/>
          <p:nvPr/>
        </p:nvSpPr>
        <p:spPr>
          <a:xfrm>
            <a:off x="6771323" y="4132957"/>
            <a:ext cx="7141012" cy="3814918"/>
          </a:xfrm>
          <a:prstGeom prst="rect">
            <a:avLst/>
          </a:prstGeom>
          <a:noFill/>
          <a:ln/>
        </p:spPr>
        <p:txBody>
          <a:bodyPr wrap="square" lIns="0" tIns="0" rIns="0" bIns="0" rtlCol="0" anchor="t"/>
          <a:lstStyle/>
          <a:p>
            <a:pPr marL="0" indent="0" algn="l">
              <a:lnSpc>
                <a:spcPts val="2250"/>
              </a:lnSpc>
              <a:buNone/>
            </a:pPr>
            <a:endParaRPr lang="en-US" sz="1400" dirty="0">
              <a:latin typeface="Tomorrow" panose="020B0604020202020204" charset="0"/>
            </a:endParaRPr>
          </a:p>
        </p:txBody>
      </p:sp>
      <p:sp>
        <p:nvSpPr>
          <p:cNvPr id="19" name="Text 16"/>
          <p:cNvSpPr/>
          <p:nvPr/>
        </p:nvSpPr>
        <p:spPr>
          <a:xfrm>
            <a:off x="6771323" y="6567726"/>
            <a:ext cx="7141012" cy="870823"/>
          </a:xfrm>
          <a:prstGeom prst="rect">
            <a:avLst/>
          </a:prstGeom>
          <a:noFill/>
          <a:ln/>
        </p:spPr>
        <p:txBody>
          <a:bodyPr wrap="square" lIns="0" tIns="0" rIns="0" bIns="0" rtlCol="0" anchor="t"/>
          <a:lstStyle/>
          <a:p>
            <a:pPr marL="0" indent="0" algn="l">
              <a:lnSpc>
                <a:spcPts val="2250"/>
              </a:lnSpc>
              <a:buNone/>
            </a:pPr>
            <a:endParaRPr lang="en-US" sz="1400" dirty="0"/>
          </a:p>
        </p:txBody>
      </p:sp>
      <p:sp>
        <p:nvSpPr>
          <p:cNvPr id="27" name="TextBox 26">
            <a:extLst>
              <a:ext uri="{FF2B5EF4-FFF2-40B4-BE49-F238E27FC236}">
                <a16:creationId xmlns:a16="http://schemas.microsoft.com/office/drawing/2014/main" id="{66922067-AFB8-AC9C-CC25-D8F83B958C23}"/>
              </a:ext>
            </a:extLst>
          </p:cNvPr>
          <p:cNvSpPr txBox="1"/>
          <p:nvPr/>
        </p:nvSpPr>
        <p:spPr>
          <a:xfrm>
            <a:off x="6771323" y="4487321"/>
            <a:ext cx="7363777" cy="3970318"/>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sz="1400" b="1" dirty="0">
                <a:latin typeface="Tomorrow" panose="020B0604020202020204" charset="0"/>
              </a:rPr>
              <a:t>Real-Time GPS Tracking</a:t>
            </a:r>
            <a:endParaRPr lang="en-US" altLang="en-US" sz="1400" dirty="0">
              <a:latin typeface="Tomorrow" panose="020B0604020202020204" charset="0"/>
            </a:endParaRPr>
          </a:p>
          <a:p>
            <a:pPr lvl="0" eaLnBrk="0" fontAlgn="base" hangingPunct="0">
              <a:spcBef>
                <a:spcPct val="0"/>
              </a:spcBef>
              <a:spcAft>
                <a:spcPct val="0"/>
              </a:spcAft>
              <a:buFontTx/>
              <a:buChar char="•"/>
            </a:pPr>
            <a:r>
              <a:rPr lang="en-US" altLang="en-US" sz="1400" dirty="0">
                <a:latin typeface="Tomorrow" panose="020B0604020202020204" charset="0"/>
              </a:rPr>
              <a:t>Use of GPS modules to continuously monitor the truck's location.</a:t>
            </a:r>
          </a:p>
          <a:p>
            <a:pPr lvl="0" eaLnBrk="0" fontAlgn="base" hangingPunct="0">
              <a:spcBef>
                <a:spcPct val="0"/>
              </a:spcBef>
              <a:spcAft>
                <a:spcPct val="0"/>
              </a:spcAft>
              <a:buFontTx/>
              <a:buChar char="•"/>
            </a:pPr>
            <a:r>
              <a:rPr lang="en-US" altLang="en-US" sz="1400" dirty="0">
                <a:latin typeface="Tomorrow" panose="020B0604020202020204" charset="0"/>
              </a:rPr>
              <a:t>Location data is transmitted to the cloud and displayed on a live dashboard.</a:t>
            </a:r>
          </a:p>
          <a:p>
            <a:pPr lvl="0" eaLnBrk="0" fontAlgn="base" hangingPunct="0">
              <a:spcBef>
                <a:spcPct val="0"/>
              </a:spcBef>
              <a:spcAft>
                <a:spcPct val="0"/>
              </a:spcAft>
              <a:buFontTx/>
              <a:buChar char="•"/>
            </a:pPr>
            <a:r>
              <a:rPr lang="en-US" altLang="en-US" sz="1400" b="1" dirty="0">
                <a:latin typeface="Tomorrow" panose="020B0604020202020204" charset="0"/>
              </a:rPr>
              <a:t>Fuel Monitoring &amp; Leakage Detection</a:t>
            </a:r>
            <a:endParaRPr lang="en-US" altLang="en-US" sz="1400" dirty="0">
              <a:latin typeface="Tomorrow" panose="020B0604020202020204" charset="0"/>
            </a:endParaRPr>
          </a:p>
          <a:p>
            <a:pPr lvl="0" eaLnBrk="0" fontAlgn="base" hangingPunct="0">
              <a:spcBef>
                <a:spcPct val="0"/>
              </a:spcBef>
              <a:spcAft>
                <a:spcPct val="0"/>
              </a:spcAft>
              <a:buFontTx/>
              <a:buChar char="•"/>
            </a:pPr>
            <a:r>
              <a:rPr lang="en-US" altLang="en-US" sz="1400" dirty="0">
                <a:latin typeface="Tomorrow" panose="020B0604020202020204" charset="0"/>
              </a:rPr>
              <a:t>Integration of fuel level sensors to monitor usage patterns.</a:t>
            </a:r>
          </a:p>
          <a:p>
            <a:pPr lvl="0" eaLnBrk="0" fontAlgn="base" hangingPunct="0">
              <a:spcBef>
                <a:spcPct val="0"/>
              </a:spcBef>
              <a:spcAft>
                <a:spcPct val="0"/>
              </a:spcAft>
              <a:buFontTx/>
              <a:buChar char="•"/>
            </a:pPr>
            <a:r>
              <a:rPr lang="en-US" altLang="en-US" sz="1400" dirty="0">
                <a:latin typeface="Tomorrow" panose="020B0604020202020204" charset="0"/>
              </a:rPr>
              <a:t>Alerts triggered for abnormal drops in fuel level, indicating leakage or theft.</a:t>
            </a:r>
          </a:p>
          <a:p>
            <a:pPr lvl="0" eaLnBrk="0" fontAlgn="base" hangingPunct="0">
              <a:spcBef>
                <a:spcPct val="0"/>
              </a:spcBef>
              <a:spcAft>
                <a:spcPct val="0"/>
              </a:spcAft>
              <a:buFontTx/>
              <a:buChar char="•"/>
            </a:pPr>
            <a:r>
              <a:rPr lang="en-US" altLang="en-US" sz="1400" b="1" dirty="0">
                <a:latin typeface="Tomorrow" panose="020B0604020202020204" charset="0"/>
              </a:rPr>
              <a:t>Accident Detection System</a:t>
            </a:r>
            <a:endParaRPr lang="en-US" altLang="en-US" sz="1400" dirty="0">
              <a:latin typeface="Tomorrow" panose="020B0604020202020204" charset="0"/>
            </a:endParaRPr>
          </a:p>
          <a:p>
            <a:pPr lvl="0" eaLnBrk="0" fontAlgn="base" hangingPunct="0">
              <a:spcBef>
                <a:spcPct val="0"/>
              </a:spcBef>
              <a:spcAft>
                <a:spcPct val="0"/>
              </a:spcAft>
              <a:buFontTx/>
              <a:buChar char="•"/>
            </a:pPr>
            <a:r>
              <a:rPr lang="en-US" altLang="en-US" sz="1400" dirty="0">
                <a:latin typeface="Tomorrow" panose="020B0604020202020204" charset="0"/>
              </a:rPr>
              <a:t>Utilization of accelerometers and gyroscopes to detect sudden motion changes.</a:t>
            </a:r>
          </a:p>
          <a:p>
            <a:pPr lvl="0" eaLnBrk="0" fontAlgn="base" hangingPunct="0">
              <a:spcBef>
                <a:spcPct val="0"/>
              </a:spcBef>
              <a:spcAft>
                <a:spcPct val="0"/>
              </a:spcAft>
              <a:buFontTx/>
              <a:buChar char="•"/>
            </a:pPr>
            <a:r>
              <a:rPr lang="en-US" altLang="en-US" sz="1400" dirty="0">
                <a:latin typeface="Tomorrow" panose="020B0604020202020204" charset="0"/>
              </a:rPr>
              <a:t>Immediate alerts sent in case of possible accidents or collision risks.</a:t>
            </a:r>
          </a:p>
          <a:p>
            <a:pPr lvl="0" eaLnBrk="0" fontAlgn="base" hangingPunct="0">
              <a:spcBef>
                <a:spcPct val="0"/>
              </a:spcBef>
              <a:spcAft>
                <a:spcPct val="0"/>
              </a:spcAft>
              <a:buFontTx/>
              <a:buChar char="•"/>
            </a:pPr>
            <a:r>
              <a:rPr lang="en-US" altLang="en-US" sz="1400" b="1" dirty="0">
                <a:latin typeface="Tomorrow" panose="020B0604020202020204" charset="0"/>
              </a:rPr>
              <a:t>Cloud Integration</a:t>
            </a:r>
            <a:endParaRPr lang="en-US" altLang="en-US" sz="1400" dirty="0">
              <a:latin typeface="Tomorrow" panose="020B0604020202020204" charset="0"/>
            </a:endParaRPr>
          </a:p>
          <a:p>
            <a:pPr lvl="0" eaLnBrk="0" fontAlgn="base" hangingPunct="0">
              <a:spcBef>
                <a:spcPct val="0"/>
              </a:spcBef>
              <a:spcAft>
                <a:spcPct val="0"/>
              </a:spcAft>
              <a:buFontTx/>
              <a:buChar char="•"/>
            </a:pPr>
            <a:r>
              <a:rPr lang="en-US" altLang="en-US" sz="1400" dirty="0">
                <a:latin typeface="Tomorrow" panose="020B0604020202020204" charset="0"/>
              </a:rPr>
              <a:t>Data sent to platforms like Firebase, AWS IoT, or </a:t>
            </a:r>
            <a:r>
              <a:rPr lang="en-US" altLang="en-US" sz="1400" dirty="0" err="1">
                <a:latin typeface="Tomorrow" panose="020B0604020202020204" charset="0"/>
              </a:rPr>
              <a:t>ThingSpeak</a:t>
            </a:r>
            <a:r>
              <a:rPr lang="en-US" altLang="en-US" sz="1400" dirty="0">
                <a:latin typeface="Tomorrow" panose="020B0604020202020204" charset="0"/>
              </a:rPr>
              <a:t> for storage, analysis, and visualization.</a:t>
            </a:r>
          </a:p>
          <a:p>
            <a:pPr lvl="0" eaLnBrk="0" fontAlgn="base" hangingPunct="0">
              <a:spcBef>
                <a:spcPct val="0"/>
              </a:spcBef>
              <a:spcAft>
                <a:spcPct val="0"/>
              </a:spcAft>
              <a:buFontTx/>
              <a:buChar char="•"/>
            </a:pPr>
            <a:r>
              <a:rPr lang="en-US" altLang="en-US" sz="1400" dirty="0">
                <a:latin typeface="Tomorrow" panose="020B0604020202020204" charset="0"/>
              </a:rPr>
              <a:t>Historical data used for analytics, maintenance planning, and efficiency tracking.</a:t>
            </a:r>
          </a:p>
          <a:p>
            <a:pPr lvl="0" eaLnBrk="0" fontAlgn="base" hangingPunct="0">
              <a:spcBef>
                <a:spcPct val="0"/>
              </a:spcBef>
              <a:spcAft>
                <a:spcPct val="0"/>
              </a:spcAft>
              <a:buFontTx/>
              <a:buChar char="•"/>
            </a:pPr>
            <a:r>
              <a:rPr lang="en-US" altLang="en-US" sz="1400" b="1" dirty="0">
                <a:latin typeface="Tomorrow" panose="020B0604020202020204" charset="0"/>
              </a:rPr>
              <a:t>Web Dashboard</a:t>
            </a:r>
            <a:endParaRPr lang="en-US" altLang="en-US" sz="1400" dirty="0">
              <a:latin typeface="Tomorrow" panose="020B0604020202020204" charset="0"/>
            </a:endParaRPr>
          </a:p>
          <a:p>
            <a:pPr lvl="0" eaLnBrk="0" fontAlgn="base" hangingPunct="0">
              <a:spcBef>
                <a:spcPct val="0"/>
              </a:spcBef>
              <a:spcAft>
                <a:spcPct val="0"/>
              </a:spcAft>
              <a:buFontTx/>
              <a:buChar char="•"/>
            </a:pPr>
            <a:r>
              <a:rPr lang="en-US" altLang="en-US" sz="1400" dirty="0">
                <a:latin typeface="Tomorrow" panose="020B0604020202020204" charset="0"/>
              </a:rPr>
              <a:t>User-friendly interface for fleet managers to monitor real-time data.</a:t>
            </a:r>
          </a:p>
          <a:p>
            <a:pPr lvl="0" eaLnBrk="0" fontAlgn="base" hangingPunct="0">
              <a:spcBef>
                <a:spcPct val="0"/>
              </a:spcBef>
              <a:spcAft>
                <a:spcPct val="0"/>
              </a:spcAft>
              <a:buFontTx/>
              <a:buChar char="•"/>
            </a:pPr>
            <a:r>
              <a:rPr lang="en-US" altLang="en-US" sz="1400" dirty="0">
                <a:latin typeface="Tomorrow" panose="020B0604020202020204" charset="0"/>
              </a:rPr>
              <a:t>Push/email/SMS notifications in case of emergencies or anomalies.</a:t>
            </a:r>
          </a:p>
          <a:p>
            <a:pPr lvl="0" eaLnBrk="0" fontAlgn="base" hangingPunct="0">
              <a:spcBef>
                <a:spcPct val="0"/>
              </a:spcBef>
              <a:spcAft>
                <a:spcPct val="0"/>
              </a:spcAft>
            </a:pPr>
            <a:endParaRPr lang="en-US" altLang="en-US" sz="1400" dirty="0">
              <a:latin typeface="Tomorrow" panose="020B0604020202020204" charset="0"/>
            </a:endParaRPr>
          </a:p>
          <a:p>
            <a:endParaRPr lang="en-IN" sz="1400" dirty="0">
              <a:latin typeface="Tomorrow Semi Bold" panose="020B0604020202020204" charset="0"/>
            </a:endParaRPr>
          </a:p>
        </p:txBody>
      </p:sp>
      <p:sp>
        <p:nvSpPr>
          <p:cNvPr id="12" name="TextBox 11">
            <a:extLst>
              <a:ext uri="{FF2B5EF4-FFF2-40B4-BE49-F238E27FC236}">
                <a16:creationId xmlns:a16="http://schemas.microsoft.com/office/drawing/2014/main" id="{FC5827A1-E5F4-248A-DA1B-9EED12F0C93F}"/>
              </a:ext>
            </a:extLst>
          </p:cNvPr>
          <p:cNvSpPr txBox="1"/>
          <p:nvPr/>
        </p:nvSpPr>
        <p:spPr>
          <a:xfrm>
            <a:off x="12714096" y="7772817"/>
            <a:ext cx="1916304" cy="369332"/>
          </a:xfrm>
          <a:prstGeom prst="rect">
            <a:avLst/>
          </a:prstGeom>
          <a:solidFill>
            <a:schemeClr val="bg1"/>
          </a:solidFill>
        </p:spPr>
        <p:txBody>
          <a:bodyPr wrap="square" rtlCol="0">
            <a:spAutoFit/>
          </a:bodyPr>
          <a:lstStyle/>
          <a:p>
            <a:endParaRPr lang="en-IN"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629483"/>
            <a:ext cx="11862078" cy="620078"/>
          </a:xfrm>
          <a:prstGeom prst="rect">
            <a:avLst/>
          </a:prstGeom>
          <a:noFill/>
          <a:ln/>
        </p:spPr>
        <p:txBody>
          <a:bodyPr wrap="non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Proposed System Architecture (Block Diagram)</a:t>
            </a:r>
            <a:endParaRPr lang="en-US" sz="3900" dirty="0"/>
          </a:p>
        </p:txBody>
      </p:sp>
      <p:pic>
        <p:nvPicPr>
          <p:cNvPr id="19" name="Picture 18">
            <a:extLst>
              <a:ext uri="{FF2B5EF4-FFF2-40B4-BE49-F238E27FC236}">
                <a16:creationId xmlns:a16="http://schemas.microsoft.com/office/drawing/2014/main" id="{538DAC65-129F-823D-ADD0-2597832D5FC5}"/>
              </a:ext>
            </a:extLst>
          </p:cNvPr>
          <p:cNvPicPr>
            <a:picLocks noChangeAspect="1"/>
          </p:cNvPicPr>
          <p:nvPr/>
        </p:nvPicPr>
        <p:blipFill>
          <a:blip r:embed="rId3"/>
          <a:stretch>
            <a:fillRect/>
          </a:stretch>
        </p:blipFill>
        <p:spPr>
          <a:xfrm>
            <a:off x="1818528" y="1666489"/>
            <a:ext cx="10707594" cy="5525271"/>
          </a:xfrm>
          <a:prstGeom prst="rect">
            <a:avLst/>
          </a:prstGeom>
        </p:spPr>
      </p:pic>
      <p:sp>
        <p:nvSpPr>
          <p:cNvPr id="3" name="TextBox 2">
            <a:extLst>
              <a:ext uri="{FF2B5EF4-FFF2-40B4-BE49-F238E27FC236}">
                <a16:creationId xmlns:a16="http://schemas.microsoft.com/office/drawing/2014/main" id="{B7EF85DB-DF1D-AD45-3ADD-BC181FA45AE0}"/>
              </a:ext>
            </a:extLst>
          </p:cNvPr>
          <p:cNvSpPr txBox="1"/>
          <p:nvPr/>
        </p:nvSpPr>
        <p:spPr>
          <a:xfrm>
            <a:off x="12164367" y="7737731"/>
            <a:ext cx="2341266" cy="369332"/>
          </a:xfrm>
          <a:prstGeom prst="rect">
            <a:avLst/>
          </a:prstGeom>
          <a:solidFill>
            <a:schemeClr val="bg1"/>
          </a:solidFill>
        </p:spPr>
        <p:txBody>
          <a:bodyPr wrap="square" rtlCol="0">
            <a:spAutoFit/>
          </a:bodyPr>
          <a:lstStyle/>
          <a:p>
            <a:endParaRPr lang="en-IN"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99611" y="661749"/>
            <a:ext cx="9433084" cy="546616"/>
          </a:xfrm>
          <a:prstGeom prst="rect">
            <a:avLst/>
          </a:prstGeom>
          <a:noFill/>
          <a:ln/>
        </p:spPr>
        <p:txBody>
          <a:bodyPr wrap="none" lIns="0" tIns="0" rIns="0" bIns="0" rtlCol="0" anchor="t"/>
          <a:lstStyle/>
          <a:p>
            <a:pPr marL="0" indent="0" algn="l">
              <a:lnSpc>
                <a:spcPts val="4300"/>
              </a:lnSpc>
              <a:buNone/>
            </a:pPr>
            <a:r>
              <a:rPr lang="en-US" sz="3400" dirty="0">
                <a:solidFill>
                  <a:srgbClr val="1D1D1B"/>
                </a:solidFill>
                <a:latin typeface="Tomorrow Semi Bold" pitchFamily="34" charset="0"/>
                <a:ea typeface="Tomorrow Semi Bold" pitchFamily="34" charset="-122"/>
                <a:cs typeface="Tomorrow Semi Bold" pitchFamily="34" charset="-120"/>
              </a:rPr>
              <a:t>Implementation Setup</a:t>
            </a:r>
            <a:endParaRPr lang="en-US" sz="3400" dirty="0"/>
          </a:p>
        </p:txBody>
      </p:sp>
      <p:sp>
        <p:nvSpPr>
          <p:cNvPr id="18" name="TextBox 17">
            <a:extLst>
              <a:ext uri="{FF2B5EF4-FFF2-40B4-BE49-F238E27FC236}">
                <a16:creationId xmlns:a16="http://schemas.microsoft.com/office/drawing/2014/main" id="{99A060FC-14DD-C0D9-7C1F-9FDA28BDD774}"/>
              </a:ext>
            </a:extLst>
          </p:cNvPr>
          <p:cNvSpPr txBox="1"/>
          <p:nvPr/>
        </p:nvSpPr>
        <p:spPr>
          <a:xfrm>
            <a:off x="895350" y="1752600"/>
            <a:ext cx="11915775" cy="2308324"/>
          </a:xfrm>
          <a:prstGeom prst="rect">
            <a:avLst/>
          </a:prstGeom>
          <a:noFill/>
        </p:spPr>
        <p:txBody>
          <a:bodyPr wrap="square" rtlCol="0">
            <a:spAutoFit/>
          </a:bodyPr>
          <a:lstStyle/>
          <a:p>
            <a:r>
              <a:rPr lang="en-IN" dirty="0">
                <a:latin typeface="Tomorrow" panose="020B0604020202020204" charset="0"/>
              </a:rPr>
              <a:t>HARDWARE SETUP : </a:t>
            </a:r>
          </a:p>
          <a:p>
            <a:endParaRPr lang="en-IN" dirty="0">
              <a:latin typeface="Tomorrow" panose="020B0604020202020204" charset="0"/>
            </a:endParaRPr>
          </a:p>
          <a:p>
            <a:r>
              <a:rPr lang="en-IN" dirty="0">
                <a:latin typeface="Tomorrow" panose="020B0604020202020204" charset="0"/>
              </a:rPr>
              <a:t>RASPBERRY PI 3</a:t>
            </a:r>
          </a:p>
          <a:p>
            <a:r>
              <a:rPr lang="en-IN" dirty="0">
                <a:latin typeface="Tomorrow" panose="020B0604020202020204" charset="0"/>
              </a:rPr>
              <a:t>GPS MODULE (NEO-6M)</a:t>
            </a:r>
          </a:p>
          <a:p>
            <a:r>
              <a:rPr lang="en-IN" dirty="0">
                <a:latin typeface="Tomorrow" panose="020B0604020202020204" charset="0"/>
              </a:rPr>
              <a:t>FUEL LEVEL SENSOR</a:t>
            </a:r>
          </a:p>
          <a:p>
            <a:r>
              <a:rPr lang="en-IN" dirty="0">
                <a:latin typeface="Tomorrow" panose="020B0604020202020204" charset="0"/>
              </a:rPr>
              <a:t>GAS SENSOR</a:t>
            </a:r>
          </a:p>
          <a:p>
            <a:r>
              <a:rPr lang="en-IN" dirty="0">
                <a:latin typeface="Tomorrow" panose="020B0604020202020204" charset="0"/>
              </a:rPr>
              <a:t>GSM MODULE</a:t>
            </a:r>
          </a:p>
          <a:p>
            <a:r>
              <a:rPr lang="en-IN" dirty="0">
                <a:latin typeface="Tomorrow" panose="020B0604020202020204" charset="0"/>
              </a:rPr>
              <a:t>BUZZER ALARM</a:t>
            </a:r>
          </a:p>
        </p:txBody>
      </p:sp>
      <p:sp>
        <p:nvSpPr>
          <p:cNvPr id="20" name="TextBox 19">
            <a:extLst>
              <a:ext uri="{FF2B5EF4-FFF2-40B4-BE49-F238E27FC236}">
                <a16:creationId xmlns:a16="http://schemas.microsoft.com/office/drawing/2014/main" id="{0FB4C6AF-8F1B-B37A-F64C-672DBF725973}"/>
              </a:ext>
            </a:extLst>
          </p:cNvPr>
          <p:cNvSpPr txBox="1"/>
          <p:nvPr/>
        </p:nvSpPr>
        <p:spPr>
          <a:xfrm>
            <a:off x="1000125" y="4448175"/>
            <a:ext cx="11811000" cy="1754326"/>
          </a:xfrm>
          <a:prstGeom prst="rect">
            <a:avLst/>
          </a:prstGeom>
          <a:noFill/>
        </p:spPr>
        <p:txBody>
          <a:bodyPr wrap="square" rtlCol="0">
            <a:spAutoFit/>
          </a:bodyPr>
          <a:lstStyle/>
          <a:p>
            <a:r>
              <a:rPr lang="en-IN" dirty="0">
                <a:latin typeface="Tomorrow" panose="020B0604020202020204" charset="0"/>
              </a:rPr>
              <a:t>SOFTWARE SETUP:</a:t>
            </a:r>
          </a:p>
          <a:p>
            <a:r>
              <a:rPr lang="en-IN" dirty="0">
                <a:latin typeface="Tomorrow" panose="020B0604020202020204" charset="0"/>
              </a:rPr>
              <a:t>PYTHON : </a:t>
            </a:r>
            <a:r>
              <a:rPr lang="en-US" dirty="0">
                <a:latin typeface="Tomorrow Semi Bold" panose="020B0604020202020204" charset="0"/>
              </a:rPr>
              <a:t>Programming language for sensor interfacing and cloud communication</a:t>
            </a:r>
          </a:p>
          <a:p>
            <a:r>
              <a:rPr lang="en-IN" dirty="0">
                <a:latin typeface="Tomorrow" panose="020B0604020202020204" charset="0"/>
              </a:rPr>
              <a:t>Firebase</a:t>
            </a:r>
            <a:r>
              <a:rPr lang="en-IN" dirty="0"/>
              <a:t> : </a:t>
            </a:r>
            <a:r>
              <a:rPr lang="en-US" dirty="0">
                <a:latin typeface="Tomorrow Semi Bold" panose="020B0604020202020204" charset="0"/>
              </a:rPr>
              <a:t>Cloud platform for real-time data storage and visualization</a:t>
            </a:r>
            <a:r>
              <a:rPr lang="en-IN" dirty="0">
                <a:latin typeface="Tomorrow Semi Bold" panose="020B0604020202020204" charset="0"/>
              </a:rPr>
              <a:t> </a:t>
            </a:r>
          </a:p>
          <a:p>
            <a:r>
              <a:rPr lang="en-IN" dirty="0">
                <a:latin typeface="Tomorrow" panose="020B0604020202020204" charset="0"/>
              </a:rPr>
              <a:t>SMTP Library </a:t>
            </a:r>
            <a:r>
              <a:rPr lang="en-IN" dirty="0"/>
              <a:t>: </a:t>
            </a:r>
            <a:r>
              <a:rPr lang="en-US" dirty="0">
                <a:latin typeface="Tomorrow Semi Bold" panose="020B0604020202020204" charset="0"/>
              </a:rPr>
              <a:t>Sends alert emails on accidents or leaks</a:t>
            </a:r>
          </a:p>
          <a:p>
            <a:r>
              <a:rPr lang="en-IN" dirty="0">
                <a:latin typeface="Tomorrow" panose="020B0604020202020204" charset="0"/>
              </a:rPr>
              <a:t>Google Maps API </a:t>
            </a:r>
            <a:r>
              <a:rPr lang="en-IN" dirty="0"/>
              <a:t>: </a:t>
            </a:r>
            <a:r>
              <a:rPr lang="en-US" dirty="0">
                <a:latin typeface="Tomorrow Semi Bold" panose="020B0604020202020204" charset="0"/>
              </a:rPr>
              <a:t>Displays real-time truck location on a web dashboard</a:t>
            </a:r>
            <a:endParaRPr lang="en-IN" dirty="0">
              <a:latin typeface="Tomorrow" panose="020B0604020202020204" charset="0"/>
            </a:endParaRPr>
          </a:p>
          <a:p>
            <a:r>
              <a:rPr lang="en-IN" dirty="0">
                <a:latin typeface="Tomorrow" panose="020B0604020202020204" charset="0"/>
              </a:rPr>
              <a:t>React :</a:t>
            </a:r>
            <a:r>
              <a:rPr lang="en-IN" dirty="0">
                <a:latin typeface="Tomorrow Semi Bold" panose="020B0604020202020204" charset="0"/>
              </a:rPr>
              <a:t> </a:t>
            </a:r>
            <a:r>
              <a:rPr lang="en-US" dirty="0">
                <a:latin typeface="Tomorrow Semi Bold" panose="020B0604020202020204" charset="0"/>
              </a:rPr>
              <a:t>For building custom dashboards on web</a:t>
            </a:r>
          </a:p>
        </p:txBody>
      </p:sp>
      <p:sp>
        <p:nvSpPr>
          <p:cNvPr id="3" name="TextBox 2">
            <a:extLst>
              <a:ext uri="{FF2B5EF4-FFF2-40B4-BE49-F238E27FC236}">
                <a16:creationId xmlns:a16="http://schemas.microsoft.com/office/drawing/2014/main" id="{937E4CEC-F51B-3BEB-C554-89D5CAC9EA82}"/>
              </a:ext>
            </a:extLst>
          </p:cNvPr>
          <p:cNvSpPr txBox="1"/>
          <p:nvPr/>
        </p:nvSpPr>
        <p:spPr>
          <a:xfrm>
            <a:off x="12164367" y="7737731"/>
            <a:ext cx="2341266" cy="369332"/>
          </a:xfrm>
          <a:prstGeom prst="rect">
            <a:avLst/>
          </a:prstGeom>
          <a:solidFill>
            <a:schemeClr val="bg1"/>
          </a:solidFill>
        </p:spPr>
        <p:txBody>
          <a:bodyPr wrap="square" rtlCol="0">
            <a:spAutoFit/>
          </a:bodyPr>
          <a:lstStyle/>
          <a:p>
            <a:endParaRPr lang="en-IN"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35931"/>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1D1D1B"/>
                </a:solidFill>
                <a:latin typeface="Tomorrow Semi Bold" pitchFamily="34" charset="0"/>
                <a:ea typeface="Tomorrow Semi Bold" pitchFamily="34" charset="-122"/>
                <a:cs typeface="Tomorrow Semi Bold" pitchFamily="34" charset="-120"/>
              </a:rPr>
              <a:t>Conclusion: Driving Strategic Advantage</a:t>
            </a:r>
            <a:endParaRPr lang="en-US" sz="3900" dirty="0"/>
          </a:p>
        </p:txBody>
      </p:sp>
      <p:sp>
        <p:nvSpPr>
          <p:cNvPr id="4" name="Text 1"/>
          <p:cNvSpPr/>
          <p:nvPr/>
        </p:nvSpPr>
        <p:spPr>
          <a:xfrm>
            <a:off x="6280190" y="3273743"/>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61615C"/>
                </a:solidFill>
                <a:latin typeface="Tomorrow" pitchFamily="34" charset="0"/>
                <a:ea typeface="Tomorrow" pitchFamily="34" charset="-122"/>
                <a:cs typeface="Tomorrow" pitchFamily="34" charset="-120"/>
              </a:rPr>
              <a:t>This IoT-driven solution is projected to yield a strong ROI within 18-24 months, primarily through significant savings in fuel, maintenance, and labor costs.</a:t>
            </a:r>
            <a:endParaRPr lang="en-US" sz="1550" dirty="0"/>
          </a:p>
        </p:txBody>
      </p:sp>
      <p:sp>
        <p:nvSpPr>
          <p:cNvPr id="5" name="Text 2"/>
          <p:cNvSpPr/>
          <p:nvPr/>
        </p:nvSpPr>
        <p:spPr>
          <a:xfrm>
            <a:off x="6280190" y="4132064"/>
            <a:ext cx="7556421"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Enhanced Customer Satisfaction:</a:t>
            </a:r>
            <a:r>
              <a:rPr lang="en-US" sz="1550" dirty="0">
                <a:solidFill>
                  <a:srgbClr val="61615C"/>
                </a:solidFill>
                <a:latin typeface="Tomorrow" pitchFamily="34" charset="0"/>
                <a:ea typeface="Tomorrow" pitchFamily="34" charset="-122"/>
                <a:cs typeface="Tomorrow" pitchFamily="34" charset="-120"/>
              </a:rPr>
              <a:t> Improved delivery predictability and cargo safety will lead to higher client retention and satisfaction.</a:t>
            </a:r>
            <a:endParaRPr lang="en-US" sz="1550" dirty="0"/>
          </a:p>
        </p:txBody>
      </p:sp>
      <p:sp>
        <p:nvSpPr>
          <p:cNvPr id="6" name="Text 3"/>
          <p:cNvSpPr/>
          <p:nvPr/>
        </p:nvSpPr>
        <p:spPr>
          <a:xfrm>
            <a:off x="6280190" y="4836557"/>
            <a:ext cx="7556421" cy="95261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Scalable Solution:</a:t>
            </a:r>
            <a:r>
              <a:rPr lang="en-US" sz="1550" dirty="0">
                <a:solidFill>
                  <a:srgbClr val="61615C"/>
                </a:solidFill>
                <a:latin typeface="Tomorrow" pitchFamily="34" charset="0"/>
                <a:ea typeface="Tomorrow" pitchFamily="34" charset="-122"/>
                <a:cs typeface="Tomorrow" pitchFamily="34" charset="-120"/>
              </a:rPr>
              <a:t> The system is designed for adaptability, allowing seamless expansion to growing fleet sizes and evolving operational demands.</a:t>
            </a:r>
            <a:endParaRPr lang="en-US" sz="1550" dirty="0"/>
          </a:p>
        </p:txBody>
      </p:sp>
      <p:sp>
        <p:nvSpPr>
          <p:cNvPr id="7" name="Text 4"/>
          <p:cNvSpPr/>
          <p:nvPr/>
        </p:nvSpPr>
        <p:spPr>
          <a:xfrm>
            <a:off x="6280190" y="5858589"/>
            <a:ext cx="7556421"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61615C"/>
                </a:solidFill>
                <a:latin typeface="Tomorrow" pitchFamily="34" charset="0"/>
                <a:ea typeface="Tomorrow" pitchFamily="34" charset="-122"/>
                <a:cs typeface="Tomorrow" pitchFamily="34" charset="-120"/>
              </a:rPr>
              <a:t>Industry Leadership:</a:t>
            </a:r>
            <a:r>
              <a:rPr lang="en-US" sz="1550" dirty="0">
                <a:solidFill>
                  <a:srgbClr val="61615C"/>
                </a:solidFill>
                <a:latin typeface="Tomorrow" pitchFamily="34" charset="0"/>
                <a:ea typeface="Tomorrow" pitchFamily="34" charset="-122"/>
                <a:cs typeface="Tomorrow" pitchFamily="34" charset="-120"/>
              </a:rPr>
              <a:t> Implementing this advanced technology positions the company as a pioneer in data-driven, efficient logistics operations.</a:t>
            </a:r>
            <a:endParaRPr lang="en-US" sz="1550" dirty="0"/>
          </a:p>
        </p:txBody>
      </p:sp>
      <p:sp>
        <p:nvSpPr>
          <p:cNvPr id="8" name="TextBox 7">
            <a:extLst>
              <a:ext uri="{FF2B5EF4-FFF2-40B4-BE49-F238E27FC236}">
                <a16:creationId xmlns:a16="http://schemas.microsoft.com/office/drawing/2014/main" id="{7A1EEA69-EF89-D694-AA22-F7A60C981B23}"/>
              </a:ext>
            </a:extLst>
          </p:cNvPr>
          <p:cNvSpPr txBox="1"/>
          <p:nvPr/>
        </p:nvSpPr>
        <p:spPr>
          <a:xfrm>
            <a:off x="12164367" y="7737731"/>
            <a:ext cx="2341266" cy="369332"/>
          </a:xfrm>
          <a:prstGeom prst="rect">
            <a:avLst/>
          </a:prstGeom>
          <a:solidFill>
            <a:schemeClr val="bg1"/>
          </a:solidFill>
        </p:spPr>
        <p:txBody>
          <a:bodyPr wrap="square" rtlCol="0">
            <a:spAutoFit/>
          </a:bodyPr>
          <a:lstStyle/>
          <a:p>
            <a:endParaRPr lang="en-IN" dirty="0">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TotalTime>
  <Words>767</Words>
  <Application>Microsoft Office PowerPoint</Application>
  <PresentationFormat>Custom</PresentationFormat>
  <Paragraphs>63</Paragraphs>
  <Slides>7</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Tomorrow Semi Bold</vt:lpstr>
      <vt:lpstr>Tomorrow</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Akash Gouda</cp:lastModifiedBy>
  <cp:revision>12</cp:revision>
  <dcterms:created xsi:type="dcterms:W3CDTF">2025-07-02T15:35:52Z</dcterms:created>
  <dcterms:modified xsi:type="dcterms:W3CDTF">2025-07-03T08:08:07Z</dcterms:modified>
</cp:coreProperties>
</file>